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24" r:id="rId5"/>
    <p:sldId id="302" r:id="rId6"/>
    <p:sldId id="315" r:id="rId7"/>
    <p:sldId id="327" r:id="rId8"/>
    <p:sldId id="333" r:id="rId9"/>
    <p:sldId id="334" r:id="rId10"/>
    <p:sldId id="329" r:id="rId11"/>
    <p:sldId id="335" r:id="rId12"/>
    <p:sldId id="326" r:id="rId13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F1A"/>
    <a:srgbClr val="F2F2F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E7E9E9-0A43-43D2-BA67-AF5AA2B4BC3E}" type="datetime1">
              <a:rPr lang="it-IT" smtClean="0"/>
              <a:t>21/10/2022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3.jpeg>
</file>

<file path=ppt/media/image4.png>
</file>

<file path=ppt/media/image5.png>
</file>

<file path=ppt/media/image6.gif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70F376-58E9-4C6B-BFD3-292CA03A8C86}" type="datetime1">
              <a:rPr lang="it-IT" smtClean="0"/>
              <a:pPr/>
              <a:t>21/10/2022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5076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80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1184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480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3404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1771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yout personalizza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" name="Esa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4" name="Esa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6" name="Esa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8" name="Esa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0" name="Esa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Fai clic per modificare il testo</a:t>
            </a:r>
          </a:p>
        </p:txBody>
      </p:sp>
      <p:sp>
        <p:nvSpPr>
          <p:cNvPr id="28" name="Segnaposto tes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it-IT" sz="4800" b="1" noProof="0">
                <a:solidFill>
                  <a:schemeClr val="tx1"/>
                </a:solidFill>
              </a:rPr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su due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egnaposto tes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26" name="Segnaposto tes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9" name="Segnaposto tes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30" name="Segnaposto tes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su tre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egnaposto tes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6" name="Segnaposto tes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9" name="Segnaposto tes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30" name="Segnaposto tes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Segnaposto testo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2" name="Segnaposto testo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Esagono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" name="Esagono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1"/>
              </a:solidFill>
            </a:endParaRPr>
          </a:p>
        </p:txBody>
      </p:sp>
      <p:sp>
        <p:nvSpPr>
          <p:cNvPr id="5" name="Esagono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1"/>
              </a:solidFill>
            </a:endParaRP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endParaRPr lang="it-IT" noProof="0"/>
          </a:p>
        </p:txBody>
      </p:sp>
      <p:sp>
        <p:nvSpPr>
          <p:cNvPr id="17" name="Segnaposto testo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endParaRPr lang="it-IT" noProof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Layout personalizza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Rettangolo 1" descr="Edificio svettante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 rtlCol="0"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Fai clic per modificare il testo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Layout personalizza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immagine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" name="Ovale 2" descr="Edificio svettante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5" name="Segnaposto testo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rtlCol="0"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it-IT" noProof="0"/>
              <a:t>Fai clic per modificare il testo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 rtlCol="0"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tes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>
              <a:solidFill>
                <a:schemeClr val="accent5"/>
              </a:solidFill>
            </a:endParaRPr>
          </a:p>
        </p:txBody>
      </p:sp>
      <p:sp>
        <p:nvSpPr>
          <p:cNvPr id="23" name="Segnaposto immagine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endParaRPr lang="it-IT" noProof="0"/>
          </a:p>
        </p:txBody>
      </p:sp>
      <p:sp>
        <p:nvSpPr>
          <p:cNvPr id="15" name="Esa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6" name="Esa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7" name="Esa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8" name="Esa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9" name="Segnaposto immagine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egnaposto immagine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8" name="Segnaposto immagine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it-IT" sz="4800" b="1" noProof="0">
                <a:solidFill>
                  <a:schemeClr val="tx1"/>
                </a:solidFill>
              </a:rPr>
              <a:t>Fare clic per modificare lo stile del titolo dello schema</a:t>
            </a:r>
          </a:p>
        </p:txBody>
      </p:sp>
      <p:sp>
        <p:nvSpPr>
          <p:cNvPr id="9" name="Esagono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0" name="Esagono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1" name="Esagono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3" name="Segnaposto testo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Segnaposto testo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testo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8" name="Segnaposto testo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9" name="Segnaposto testo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0" name="Segnaposto testo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1" name="Segnaposto testo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2" name="Segnaposto testo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3" name="Segnaposto testo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4" name="Segnaposto testo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7" name="Segnaposto immagine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egnaposto contenuto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41" name="Segnaposto contenuto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42" name="Segnaposto contenuto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43" name="Segnaposto contenuto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44" name="Segnaposto contenuto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45" name="Segnaposto contenuto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2697251-4D5B-49DD-951C-2C9F3AFB28D5}" type="datetime1">
              <a:rPr lang="it-IT" sz="1100" noProof="0" smtClean="0">
                <a:solidFill>
                  <a:schemeClr val="accent2"/>
                </a:solidFill>
              </a:rPr>
              <a:t>21/10/2022</a:t>
            </a:fld>
            <a:endParaRPr lang="it-IT" sz="1100" noProof="0">
              <a:solidFill>
                <a:schemeClr val="accent2"/>
              </a:solidFill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it-IT" sz="1100" b="1" noProof="0">
                <a:solidFill>
                  <a:schemeClr val="accent2"/>
                </a:solidFill>
              </a:rPr>
              <a:t>Relazione annuale</a:t>
            </a:r>
          </a:p>
        </p:txBody>
      </p:sp>
      <p:sp>
        <p:nvSpPr>
          <p:cNvPr id="7" name="Segnaposto numero diapositiva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C18C1E5-FB55-42F5-BD6D-9CC153FCDBE6}" type="slidenum">
              <a:rPr lang="it-IT" sz="1100" noProof="0" smtClean="0">
                <a:solidFill>
                  <a:schemeClr val="accent4"/>
                </a:solidFill>
              </a:rPr>
              <a:pPr algn="r" rtl="0"/>
              <a:t>‹N›</a:t>
            </a:fld>
            <a:endParaRPr lang="it-IT" sz="1100" noProof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luce, notte, luminoso&#10;&#10;Descrizione generata automaticamente">
            <a:extLst>
              <a:ext uri="{FF2B5EF4-FFF2-40B4-BE49-F238E27FC236}">
                <a16:creationId xmlns:a16="http://schemas.microsoft.com/office/drawing/2014/main" id="{C546AD40-4EC4-F21B-4E53-D90169FF9A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0844"/>
            <a:ext cx="12192000" cy="6837156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801" y="2452676"/>
            <a:ext cx="11283517" cy="1328925"/>
          </a:xfrm>
        </p:spPr>
        <p:txBody>
          <a:bodyPr rtlCol="0"/>
          <a:lstStyle/>
          <a:p>
            <a:pPr algn="ctr" rtl="0"/>
            <a:r>
              <a:rPr lang="it-IT" sz="4400" err="1"/>
              <a:t>Estimation</a:t>
            </a:r>
            <a:r>
              <a:rPr lang="it-IT" sz="4400"/>
              <a:t> of a site </a:t>
            </a:r>
            <a:r>
              <a:rPr lang="it-IT" sz="4400" err="1"/>
              <a:t>where</a:t>
            </a:r>
            <a:r>
              <a:rPr lang="it-IT" sz="4400"/>
              <a:t> </a:t>
            </a:r>
            <a:r>
              <a:rPr lang="it-IT" sz="4400" err="1"/>
              <a:t>motion</a:t>
            </a:r>
            <a:r>
              <a:rPr lang="it-IT" sz="4400"/>
              <a:t> of a </a:t>
            </a:r>
            <a:r>
              <a:rPr lang="it-IT" sz="4400" err="1"/>
              <a:t>moving</a:t>
            </a:r>
            <a:r>
              <a:rPr lang="it-IT" sz="4400"/>
              <a:t> </a:t>
            </a:r>
            <a:r>
              <a:rPr lang="it-IT" sz="4400" err="1"/>
              <a:t>vehicle</a:t>
            </a:r>
            <a:r>
              <a:rPr lang="it-IT" sz="4400"/>
              <a:t> </a:t>
            </a:r>
            <a:r>
              <a:rPr lang="it-IT" sz="4400" err="1"/>
              <a:t>started</a:t>
            </a:r>
            <a:r>
              <a:rPr lang="it-IT" sz="4400"/>
              <a:t> </a:t>
            </a:r>
            <a:r>
              <a:rPr lang="it-IT" sz="4400" err="1"/>
              <a:t>using</a:t>
            </a:r>
            <a:r>
              <a:rPr lang="it-IT" sz="4400"/>
              <a:t> radar data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5017491"/>
            <a:ext cx="3222836" cy="736039"/>
          </a:xfrm>
        </p:spPr>
        <p:txBody>
          <a:bodyPr rtlCol="0"/>
          <a:lstStyle/>
          <a:p>
            <a:pPr rtl="0"/>
            <a:r>
              <a:rPr lang="it-IT" sz="1800"/>
              <a:t>21 </a:t>
            </a:r>
            <a:r>
              <a:rPr lang="it-IT" sz="1800" err="1"/>
              <a:t>September</a:t>
            </a:r>
            <a:r>
              <a:rPr lang="it-IT" sz="1800"/>
              <a:t> 2022</a:t>
            </a:r>
          </a:p>
          <a:p>
            <a:pPr rtl="0"/>
            <a:r>
              <a:rPr lang="it-IT" sz="1800"/>
              <a:t>Team </a:t>
            </a:r>
            <a:r>
              <a:rPr lang="it-IT" sz="1800" b="1"/>
              <a:t>ANTI </a:t>
            </a:r>
            <a:r>
              <a:rPr lang="it-IT" sz="1800" b="1" i="1" err="1"/>
              <a:t>Pineapple</a:t>
            </a:r>
            <a:r>
              <a:rPr lang="it-IT" sz="1800" b="1"/>
              <a:t> Pizza</a:t>
            </a:r>
          </a:p>
        </p:txBody>
      </p:sp>
      <p:sp>
        <p:nvSpPr>
          <p:cNvPr id="21" name="Esa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18" name="Esa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Esa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9B92D8-FB8A-31D7-E2F8-BEAFBDF8B442}"/>
              </a:ext>
            </a:extLst>
          </p:cNvPr>
          <p:cNvSpPr txBox="1"/>
          <p:nvPr/>
        </p:nvSpPr>
        <p:spPr>
          <a:xfrm>
            <a:off x="3950563" y="3941685"/>
            <a:ext cx="4909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>
                <a:solidFill>
                  <a:schemeClr val="bg1"/>
                </a:solidFill>
                <a:latin typeface="+mj-lt"/>
              </a:rPr>
              <a:t>Coordinate </a:t>
            </a:r>
            <a:r>
              <a:rPr lang="it-IT" sz="2000" err="1">
                <a:solidFill>
                  <a:schemeClr val="bg1"/>
                </a:solidFill>
                <a:latin typeface="+mj-lt"/>
              </a:rPr>
              <a:t>transformation</a:t>
            </a:r>
            <a:r>
              <a:rPr lang="it-IT" sz="2000">
                <a:solidFill>
                  <a:schemeClr val="bg1"/>
                </a:solidFill>
                <a:latin typeface="+mj-lt"/>
              </a:rPr>
              <a:t> of </a:t>
            </a:r>
            <a:r>
              <a:rPr lang="it-IT" sz="2000" err="1">
                <a:solidFill>
                  <a:schemeClr val="bg1"/>
                </a:solidFill>
                <a:latin typeface="+mj-lt"/>
              </a:rPr>
              <a:t>measurements</a:t>
            </a:r>
            <a:endParaRPr lang="en-GB" sz="20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7BC73C-A70D-E75E-763E-AA8B762193CA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4754979" cy="830997"/>
          </a:xfrm>
        </p:spPr>
        <p:txBody>
          <a:bodyPr rtlCol="0"/>
          <a:lstStyle/>
          <a:p>
            <a:pPr rtl="0"/>
            <a:r>
              <a:rPr lang="it-IT" err="1"/>
              <a:t>Table</a:t>
            </a:r>
            <a:r>
              <a:rPr lang="it-IT"/>
              <a:t> of contests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9139" y="2441423"/>
            <a:ext cx="4275138" cy="2278725"/>
          </a:xfrm>
        </p:spPr>
        <p:txBody>
          <a:bodyPr rtlCol="0"/>
          <a:lstStyle/>
          <a:p>
            <a:pPr rtl="0"/>
            <a:r>
              <a:rPr lang="it-IT" sz="2800" err="1"/>
              <a:t>Problem</a:t>
            </a:r>
            <a:r>
              <a:rPr lang="it-IT" sz="2800"/>
              <a:t> </a:t>
            </a:r>
            <a:r>
              <a:rPr lang="it-IT" sz="2800" err="1"/>
              <a:t>statement</a:t>
            </a:r>
            <a:endParaRPr lang="it-IT" sz="2800"/>
          </a:p>
          <a:p>
            <a:pPr rtl="0"/>
            <a:r>
              <a:rPr lang="it-IT" sz="2800"/>
              <a:t>Procedure</a:t>
            </a:r>
          </a:p>
          <a:p>
            <a:pPr rtl="0"/>
            <a:r>
              <a:rPr lang="it-IT" sz="2800" err="1"/>
              <a:t>Results</a:t>
            </a:r>
            <a:endParaRPr lang="it-IT" sz="2800"/>
          </a:p>
        </p:txBody>
      </p:sp>
      <p:pic>
        <p:nvPicPr>
          <p:cNvPr id="11" name="Segnaposto immagine 10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4005" r="24005"/>
          <a:stretch/>
        </p:blipFill>
        <p:spPr>
          <a:xfrm>
            <a:off x="5733416" y="624239"/>
            <a:ext cx="5855754" cy="5631571"/>
          </a:xfr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C4EF087F-2A2B-01A6-0688-ED764DE1E295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103E79CE-41EC-6684-D90A-714B9DC89FC9}"/>
              </a:ext>
            </a:extLst>
          </p:cNvPr>
          <p:cNvSpPr txBox="1"/>
          <p:nvPr/>
        </p:nvSpPr>
        <p:spPr>
          <a:xfrm>
            <a:off x="726281" y="3042915"/>
            <a:ext cx="4405011" cy="75947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Knowing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the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initial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final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point and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evaluating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the dynamics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is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important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for: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0400" y="1801444"/>
            <a:ext cx="4143375" cy="759470"/>
          </a:xfrm>
        </p:spPr>
        <p:txBody>
          <a:bodyPr rtlCol="0">
            <a:normAutofit/>
          </a:bodyPr>
          <a:lstStyle/>
          <a:p>
            <a:pPr marL="0" indent="0"/>
            <a:r>
              <a:rPr lang="it-IT"/>
              <a:t>Estimate the site of </a:t>
            </a:r>
            <a:r>
              <a:rPr lang="it-IT" err="1"/>
              <a:t>which</a:t>
            </a:r>
            <a:r>
              <a:rPr lang="it-IT"/>
              <a:t> the </a:t>
            </a:r>
            <a:r>
              <a:rPr lang="it-IT" err="1"/>
              <a:t>vehicles</a:t>
            </a:r>
            <a:r>
              <a:rPr lang="it-IT"/>
              <a:t> </a:t>
            </a:r>
            <a:r>
              <a:rPr lang="it-IT" err="1"/>
              <a:t>arrived</a:t>
            </a:r>
            <a:r>
              <a:rPr lang="it-IT"/>
              <a:t> to the </a:t>
            </a:r>
            <a:r>
              <a:rPr lang="it-IT" err="1"/>
              <a:t>destination</a:t>
            </a:r>
            <a:r>
              <a:rPr lang="it-IT"/>
              <a:t> point</a:t>
            </a:r>
          </a:p>
          <a:p>
            <a:pPr marL="0" indent="0"/>
            <a:endParaRPr lang="it-IT"/>
          </a:p>
          <a:p>
            <a:pPr marL="0" indent="0"/>
            <a:endParaRPr lang="it-IT"/>
          </a:p>
          <a:p>
            <a:pPr marL="0" indent="0"/>
            <a:endParaRPr lang="it-IT"/>
          </a:p>
        </p:txBody>
      </p:sp>
      <p:pic>
        <p:nvPicPr>
          <p:cNvPr id="4" name="Segnaposto immagine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4573" r="19497" b="-2"/>
          <a:stretch/>
        </p:blipFill>
        <p:spPr>
          <a:xfrm>
            <a:off x="5887402" y="533063"/>
            <a:ext cx="5542598" cy="5611666"/>
          </a:xfrm>
          <a:noFill/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</p:spPr>
        <p:txBody>
          <a:bodyPr rtlCol="0">
            <a:normAutofit/>
          </a:bodyPr>
          <a:lstStyle/>
          <a:p>
            <a:r>
              <a:rPr lang="it-IT" sz="3700" b="1" kern="1200" err="1">
                <a:latin typeface="+mj-lt"/>
                <a:ea typeface="+mj-ea"/>
                <a:cs typeface="+mj-cs"/>
              </a:rPr>
              <a:t>Problem</a:t>
            </a:r>
            <a:r>
              <a:rPr lang="it-IT" sz="3700" b="1" kern="1200">
                <a:latin typeface="+mj-lt"/>
                <a:ea typeface="+mj-ea"/>
                <a:cs typeface="+mj-cs"/>
              </a:rPr>
              <a:t> Statement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91CA28D-F09C-A6EB-02DF-3AF69EED2BEE}"/>
              </a:ext>
            </a:extLst>
          </p:cNvPr>
          <p:cNvSpPr txBox="1"/>
          <p:nvPr/>
        </p:nvSpPr>
        <p:spPr>
          <a:xfrm>
            <a:off x="762000" y="3967619"/>
            <a:ext cx="34800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Movement</a:t>
            </a: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 control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000">
                <a:solidFill>
                  <a:schemeClr val="tx1">
                    <a:lumMod val="75000"/>
                    <a:lumOff val="25000"/>
                  </a:schemeClr>
                </a:solidFill>
              </a:rPr>
              <a:t>Tracking rockets, cars, </a:t>
            </a:r>
            <a:r>
              <a:rPr lang="it-IT" sz="20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ships</a:t>
            </a:r>
            <a:endParaRPr lang="it-IT" sz="20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A17A7142-3A18-3083-7BC1-D27FFEB36F60}"/>
              </a:ext>
            </a:extLst>
          </p:cNvPr>
          <p:cNvCxnSpPr>
            <a:cxnSpLocks/>
          </p:cNvCxnSpPr>
          <p:nvPr/>
        </p:nvCxnSpPr>
        <p:spPr>
          <a:xfrm flipV="1">
            <a:off x="988875" y="3722793"/>
            <a:ext cx="2017944" cy="1451775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3BCE9E1D-77AC-D208-5888-0FEFA3299DE8}"/>
              </a:ext>
            </a:extLst>
          </p:cNvPr>
          <p:cNvCxnSpPr>
            <a:cxnSpLocks/>
          </p:cNvCxnSpPr>
          <p:nvPr/>
        </p:nvCxnSpPr>
        <p:spPr>
          <a:xfrm flipV="1">
            <a:off x="988914" y="3254959"/>
            <a:ext cx="0" cy="1919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1AA65175-16D5-7465-FB58-71BEBF0229B6}"/>
              </a:ext>
            </a:extLst>
          </p:cNvPr>
          <p:cNvCxnSpPr>
            <a:cxnSpLocks/>
          </p:cNvCxnSpPr>
          <p:nvPr/>
        </p:nvCxnSpPr>
        <p:spPr>
          <a:xfrm>
            <a:off x="988914" y="5174568"/>
            <a:ext cx="252242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egnaposto immagine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560" r="22560"/>
          <a:stretch/>
        </p:blipFill>
        <p:spPr>
          <a:xfrm>
            <a:off x="7090227" y="786181"/>
            <a:ext cx="4441372" cy="5393036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BD83618B-46A6-97F5-2425-BE89DDA7A56C}"/>
                  </a:ext>
                </a:extLst>
              </p:cNvPr>
              <p:cNvSpPr txBox="1"/>
              <p:nvPr/>
            </p:nvSpPr>
            <p:spPr>
              <a:xfrm>
                <a:off x="3872875" y="4013090"/>
                <a:ext cx="1660835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 </m:t>
                    </m:r>
                    <m:func>
                      <m:func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2400" b="0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  <m:r>
                          <a:rPr lang="it-IT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r>
                  <a:rPr lang="en-GB" sz="2400"/>
                  <a:t> </a:t>
                </a:r>
              </a:p>
              <a:p>
                <a:r>
                  <a:rPr lang="it-IT" sz="2400" b="0"/>
                  <a:t>y</a:t>
                </a:r>
                <a14:m>
                  <m:oMath xmlns:m="http://schemas.openxmlformats.org/officeDocument/2006/math">
                    <m:r>
                      <a:rPr lang="it-IT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 </m:t>
                    </m:r>
                    <m:func>
                      <m:func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24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</m:func>
                  </m:oMath>
                </a14:m>
                <a:endParaRPr lang="en-GB" sz="2400"/>
              </a:p>
            </p:txBody>
          </p:sp>
        </mc:Choice>
        <mc:Fallback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BD83618B-46A6-97F5-2425-BE89DDA7A5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2875" y="4013090"/>
                <a:ext cx="1660835" cy="738664"/>
              </a:xfrm>
              <a:prstGeom prst="rect">
                <a:avLst/>
              </a:prstGeom>
              <a:blipFill>
                <a:blip r:embed="rId4"/>
                <a:stretch>
                  <a:fillRect l="-10989" r="-366" b="-247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7">
            <a:extLst>
              <a:ext uri="{FF2B5EF4-FFF2-40B4-BE49-F238E27FC236}">
                <a16:creationId xmlns:a16="http://schemas.microsoft.com/office/drawing/2014/main" id="{34B817E1-CA88-6AC7-2B20-B16D21A1027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92999" y="4382422"/>
            <a:ext cx="566829" cy="872045"/>
          </a:xfrm>
          <a:prstGeom prst="rect">
            <a:avLst/>
          </a:prstGeom>
        </p:spPr>
      </p:pic>
      <p:pic>
        <p:nvPicPr>
          <p:cNvPr id="19" name="Picture 8">
            <a:extLst>
              <a:ext uri="{FF2B5EF4-FFF2-40B4-BE49-F238E27FC236}">
                <a16:creationId xmlns:a16="http://schemas.microsoft.com/office/drawing/2014/main" id="{494FE2A7-9C1C-C0BB-F3F4-2D2D74A1A4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5849751">
            <a:off x="1198444" y="3939068"/>
            <a:ext cx="401556" cy="774933"/>
          </a:xfrm>
          <a:prstGeom prst="rect">
            <a:avLst/>
          </a:prstGeom>
        </p:spPr>
      </p:pic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623726E3-70CF-3EA2-A6BB-50C348BB89A1}"/>
              </a:ext>
            </a:extLst>
          </p:cNvPr>
          <p:cNvCxnSpPr>
            <a:cxnSpLocks/>
          </p:cNvCxnSpPr>
          <p:nvPr/>
        </p:nvCxnSpPr>
        <p:spPr>
          <a:xfrm>
            <a:off x="988875" y="3707720"/>
            <a:ext cx="2017944" cy="0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C3B25FB9-D0FA-B98D-D78F-7D7CA9C7258C}"/>
              </a:ext>
            </a:extLst>
          </p:cNvPr>
          <p:cNvCxnSpPr>
            <a:cxnSpLocks/>
          </p:cNvCxnSpPr>
          <p:nvPr/>
        </p:nvCxnSpPr>
        <p:spPr>
          <a:xfrm>
            <a:off x="3006819" y="3737865"/>
            <a:ext cx="0" cy="1436703"/>
          </a:xfrm>
          <a:prstGeom prst="line">
            <a:avLst/>
          </a:prstGeom>
          <a:ln w="28575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6911DC17-7092-298F-AEA3-97DC24E9E4B8}"/>
                  </a:ext>
                </a:extLst>
              </p:cNvPr>
              <p:cNvSpPr txBox="1"/>
              <p:nvPr/>
            </p:nvSpPr>
            <p:spPr>
              <a:xfrm>
                <a:off x="1446417" y="3783998"/>
                <a:ext cx="64118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GB"/>
              </a:p>
            </p:txBody>
          </p:sp>
        </mc:Choice>
        <mc:Fallback>
          <p:sp>
            <p:nvSpPr>
              <p:cNvPr id="39" name="CasellaDiTesto 38">
                <a:extLst>
                  <a:ext uri="{FF2B5EF4-FFF2-40B4-BE49-F238E27FC236}">
                    <a16:creationId xmlns:a16="http://schemas.microsoft.com/office/drawing/2014/main" id="{6911DC17-7092-298F-AEA3-97DC24E9E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6417" y="3783998"/>
                <a:ext cx="641185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127C03AC-5B14-6C5E-42B8-CF58F30768C5}"/>
              </a:ext>
            </a:extLst>
          </p:cNvPr>
          <p:cNvSpPr txBox="1"/>
          <p:nvPr/>
        </p:nvSpPr>
        <p:spPr>
          <a:xfrm>
            <a:off x="3258575" y="5174568"/>
            <a:ext cx="328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x</a:t>
            </a:r>
            <a:endParaRPr lang="en-GB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177FBC9E-0D9D-DD51-9078-743B05026ABC}"/>
              </a:ext>
            </a:extLst>
          </p:cNvPr>
          <p:cNvSpPr txBox="1"/>
          <p:nvPr/>
        </p:nvSpPr>
        <p:spPr>
          <a:xfrm>
            <a:off x="660400" y="3044470"/>
            <a:ext cx="328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y</a:t>
            </a:r>
            <a:endParaRPr lang="en-GB"/>
          </a:p>
        </p:txBody>
      </p:sp>
      <p:pic>
        <p:nvPicPr>
          <p:cNvPr id="45" name="Elemento grafico 44" descr="Trattore con riempimento a tinta unita">
            <a:extLst>
              <a:ext uri="{FF2B5EF4-FFF2-40B4-BE49-F238E27FC236}">
                <a16:creationId xmlns:a16="http://schemas.microsoft.com/office/drawing/2014/main" id="{20D89A54-7051-946D-A9EE-67348E68F6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920641" y="3040230"/>
            <a:ext cx="914400" cy="914400"/>
          </a:xfrm>
          <a:prstGeom prst="rect">
            <a:avLst/>
          </a:prstGeom>
        </p:spPr>
      </p:pic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BADC0A54-08CF-FBF5-82A7-EA9D78126A04}"/>
              </a:ext>
            </a:extLst>
          </p:cNvPr>
          <p:cNvSpPr txBox="1"/>
          <p:nvPr/>
        </p:nvSpPr>
        <p:spPr>
          <a:xfrm>
            <a:off x="623012" y="2004803"/>
            <a:ext cx="5742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/>
              <a:t>From </a:t>
            </a:r>
            <a:r>
              <a:rPr lang="it-IT" sz="2400" err="1"/>
              <a:t>polar</a:t>
            </a:r>
            <a:r>
              <a:rPr lang="it-IT" sz="2400"/>
              <a:t> to </a:t>
            </a:r>
            <a:r>
              <a:rPr lang="it-IT" sz="2400" err="1"/>
              <a:t>cartesian</a:t>
            </a:r>
            <a:r>
              <a:rPr lang="it-IT" sz="2400"/>
              <a:t> coordinate system</a:t>
            </a:r>
            <a:endParaRPr lang="en-GB" sz="2400"/>
          </a:p>
        </p:txBody>
      </p:sp>
      <p:sp>
        <p:nvSpPr>
          <p:cNvPr id="14" name="Titolo 4">
            <a:extLst>
              <a:ext uri="{FF2B5EF4-FFF2-40B4-BE49-F238E27FC236}">
                <a16:creationId xmlns:a16="http://schemas.microsoft.com/office/drawing/2014/main" id="{8966D10C-21AF-102D-706B-2F2CAF13E77F}"/>
              </a:ext>
            </a:extLst>
          </p:cNvPr>
          <p:cNvSpPr txBox="1">
            <a:spLocks/>
          </p:cNvSpPr>
          <p:nvPr/>
        </p:nvSpPr>
        <p:spPr>
          <a:xfrm>
            <a:off x="313158" y="303644"/>
            <a:ext cx="7321637" cy="830997"/>
          </a:xfrm>
          <a:prstGeom prst="rect">
            <a:avLst/>
          </a:prstGeom>
        </p:spPr>
        <p:txBody>
          <a:bodyPr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Coordinate transformation</a:t>
            </a:r>
            <a:br>
              <a:rPr lang="en-GB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7181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FD6376E8-CF9A-6684-0886-55754629AFFF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7D17FD9B-C42B-A50A-040A-AC9C77E80967}"/>
              </a:ext>
            </a:extLst>
          </p:cNvPr>
          <p:cNvSpPr txBox="1">
            <a:spLocks/>
          </p:cNvSpPr>
          <p:nvPr/>
        </p:nvSpPr>
        <p:spPr>
          <a:xfrm>
            <a:off x="313159" y="303644"/>
            <a:ext cx="5945598" cy="830997"/>
          </a:xfrm>
          <a:prstGeom prst="rect">
            <a:avLst/>
          </a:prstGeom>
        </p:spPr>
        <p:txBody>
          <a:bodyPr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Choosing the method</a:t>
            </a:r>
            <a:br>
              <a:rPr lang="en-GB"/>
            </a:br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D638B4D-A38A-3D87-7794-EB1B4AF33AA1}"/>
                  </a:ext>
                </a:extLst>
              </p:cNvPr>
              <p:cNvSpPr txBox="1"/>
              <p:nvPr/>
            </p:nvSpPr>
            <p:spPr>
              <a:xfrm>
                <a:off x="1670158" y="3936336"/>
                <a:ext cx="1315835" cy="3731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200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D638B4D-A38A-3D87-7794-EB1B4AF33A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0158" y="3936336"/>
                <a:ext cx="1315835" cy="373179"/>
              </a:xfrm>
              <a:prstGeom prst="rect">
                <a:avLst/>
              </a:prstGeom>
              <a:blipFill>
                <a:blip r:embed="rId2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E1CB32E3-6587-8261-3A79-EF0BBB7AE61D}"/>
                  </a:ext>
                </a:extLst>
              </p:cNvPr>
              <p:cNvSpPr txBox="1"/>
              <p:nvPr/>
            </p:nvSpPr>
            <p:spPr>
              <a:xfrm>
                <a:off x="1005443" y="4347214"/>
                <a:ext cx="132943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0.01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E1CB32E3-6587-8261-3A79-EF0BBB7AE6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5443" y="4347214"/>
                <a:ext cx="132943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magine 17" descr="Immagine che contiene testo&#10;&#10;Descrizione generata automaticamente">
            <a:extLst>
              <a:ext uri="{FF2B5EF4-FFF2-40B4-BE49-F238E27FC236}">
                <a16:creationId xmlns:a16="http://schemas.microsoft.com/office/drawing/2014/main" id="{ED2FF5B7-FD07-A015-ADE4-2FAA2B5C3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29" y="2281582"/>
            <a:ext cx="2619919" cy="11431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7">
                <a:extLst>
                  <a:ext uri="{FF2B5EF4-FFF2-40B4-BE49-F238E27FC236}">
                    <a16:creationId xmlns:a16="http://schemas.microsoft.com/office/drawing/2014/main" id="{8C7570B6-3D37-19C5-74A8-CA691BE247A1}"/>
                  </a:ext>
                </a:extLst>
              </p:cNvPr>
              <p:cNvSpPr txBox="1"/>
              <p:nvPr/>
            </p:nvSpPr>
            <p:spPr>
              <a:xfrm>
                <a:off x="313159" y="3936336"/>
                <a:ext cx="1329430" cy="4222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l-G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β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0.01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/>
              </a:p>
            </p:txBody>
          </p:sp>
        </mc:Choice>
        <mc:Fallback>
          <p:sp>
            <p:nvSpPr>
              <p:cNvPr id="3" name="CasellaDiTesto 7">
                <a:extLst>
                  <a:ext uri="{FF2B5EF4-FFF2-40B4-BE49-F238E27FC236}">
                    <a16:creationId xmlns:a16="http://schemas.microsoft.com/office/drawing/2014/main" id="{8C7570B6-3D37-19C5-74A8-CA691BE247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59" y="3936336"/>
                <a:ext cx="1329430" cy="422295"/>
              </a:xfrm>
              <a:prstGeom prst="rect">
                <a:avLst/>
              </a:prstGeom>
              <a:blipFill>
                <a:blip r:embed="rId5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Рисунок 10">
            <a:extLst>
              <a:ext uri="{FF2B5EF4-FFF2-40B4-BE49-F238E27FC236}">
                <a16:creationId xmlns:a16="http://schemas.microsoft.com/office/drawing/2014/main" id="{7343ED4F-51B7-6F9B-945B-FDC6BEE513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79" r="5252" b="209"/>
          <a:stretch/>
        </p:blipFill>
        <p:spPr>
          <a:xfrm>
            <a:off x="3340316" y="1438285"/>
            <a:ext cx="8718695" cy="484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52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A34D59CD-BA7C-E7FD-BBA4-62B8CDED7E25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10" name="Titolo 4">
            <a:extLst>
              <a:ext uri="{FF2B5EF4-FFF2-40B4-BE49-F238E27FC236}">
                <a16:creationId xmlns:a16="http://schemas.microsoft.com/office/drawing/2014/main" id="{4B106FD9-B46B-5CB5-0ED2-4E3CF5AF9AA2}"/>
              </a:ext>
            </a:extLst>
          </p:cNvPr>
          <p:cNvSpPr txBox="1">
            <a:spLocks/>
          </p:cNvSpPr>
          <p:nvPr/>
        </p:nvSpPr>
        <p:spPr>
          <a:xfrm>
            <a:off x="255286" y="236124"/>
            <a:ext cx="8089724" cy="830997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err="1"/>
              <a:t>Optimization</a:t>
            </a:r>
            <a:r>
              <a:rPr lang="it-IT"/>
              <a:t> of </a:t>
            </a:r>
            <a:r>
              <a:rPr lang="it-IT" err="1"/>
              <a:t>Kalman</a:t>
            </a:r>
            <a:r>
              <a:rPr lang="it-IT"/>
              <a:t> Filter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48CD6-54F4-2543-96C7-3139064DE60D}"/>
                  </a:ext>
                </a:extLst>
              </p:cNvPr>
              <p:cNvSpPr txBox="1"/>
              <p:nvPr/>
            </p:nvSpPr>
            <p:spPr>
              <a:xfrm>
                <a:off x="373509" y="2607472"/>
                <a:ext cx="3272408" cy="41351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it-IT" sz="2000"/>
                  <a:t>One </a:t>
                </a:r>
                <a:r>
                  <a:rPr lang="it-IT" sz="2000" err="1"/>
                  <a:t>run</a:t>
                </a:r>
                <a:r>
                  <a:rPr lang="it-IT" sz="200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0,0</m:t>
                        </m:r>
                      </m:sub>
                    </m:sSub>
                  </m:oMath>
                </a14:m>
                <a:endParaRPr lang="en-GB" sz="2000" i="1"/>
              </a:p>
            </p:txBody>
          </p:sp>
        </mc:Choice>
        <mc:Fallback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12F48CD6-54F4-2543-96C7-3139064DE6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509" y="2607472"/>
                <a:ext cx="3272408" cy="413511"/>
              </a:xfrm>
              <a:prstGeom prst="rect">
                <a:avLst/>
              </a:prstGeom>
              <a:blipFill>
                <a:blip r:embed="rId3"/>
                <a:stretch>
                  <a:fillRect l="-1862" t="-7353" b="-23529"/>
                </a:stretch>
              </a:blipFill>
              <a:ln w="12700"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11D746B1-2B30-76A2-1BB6-C94E6B18E8FD}"/>
                  </a:ext>
                </a:extLst>
              </p:cNvPr>
              <p:cNvSpPr txBox="1"/>
              <p:nvPr/>
            </p:nvSpPr>
            <p:spPr>
              <a:xfrm>
                <a:off x="376867" y="4761061"/>
                <a:ext cx="3067670" cy="42377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it-IT" sz="2000"/>
                  <a:t>Second </a:t>
                </a:r>
                <a:r>
                  <a:rPr lang="it-IT" sz="2000" err="1"/>
                  <a:t>run</a:t>
                </a:r>
                <a:r>
                  <a:rPr lang="it-IT" sz="200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𝑜𝑝𝑡</m:t>
                        </m:r>
                      </m:sub>
                    </m:sSub>
                  </m:oMath>
                </a14:m>
                <a:endParaRPr lang="en-GB" sz="2000" i="1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11D746B1-2B30-76A2-1BB6-C94E6B18E8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67" y="4761061"/>
                <a:ext cx="3067670" cy="423770"/>
              </a:xfrm>
              <a:prstGeom prst="rect">
                <a:avLst/>
              </a:prstGeom>
              <a:blipFill>
                <a:blip r:embed="rId4"/>
                <a:stretch>
                  <a:fillRect l="-2187" t="-5714" b="-20000"/>
                </a:stretch>
              </a:blipFill>
              <a:ln w="12700"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5B4D5DD0-7B00-198C-F141-46B42F6209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877" r="7877"/>
          <a:stretch/>
        </p:blipFill>
        <p:spPr>
          <a:xfrm>
            <a:off x="4203540" y="1423517"/>
            <a:ext cx="7614952" cy="440644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96E458ED-0C24-EE01-004F-48A6BA36DDE5}"/>
              </a:ext>
            </a:extLst>
          </p:cNvPr>
          <p:cNvSpPr txBox="1"/>
          <p:nvPr/>
        </p:nvSpPr>
        <p:spPr>
          <a:xfrm>
            <a:off x="373509" y="2081125"/>
            <a:ext cx="2375764" cy="4001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it-IT" sz="2000"/>
              <a:t>For standard filter: </a:t>
            </a:r>
            <a:endParaRPr lang="en-GB" sz="200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C746729-A6FF-4DA5-CF43-200DB0E89666}"/>
              </a:ext>
            </a:extLst>
          </p:cNvPr>
          <p:cNvSpPr txBox="1"/>
          <p:nvPr/>
        </p:nvSpPr>
        <p:spPr>
          <a:xfrm>
            <a:off x="373509" y="3573478"/>
            <a:ext cx="2375764" cy="4001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it-IT" sz="2000"/>
              <a:t>For </a:t>
            </a:r>
            <a:r>
              <a:rPr lang="it-IT" sz="2000" err="1"/>
              <a:t>tuned</a:t>
            </a:r>
            <a:r>
              <a:rPr lang="it-IT" sz="2000"/>
              <a:t> filter: </a:t>
            </a:r>
            <a:endParaRPr lang="en-GB" sz="20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C118C98-CF41-5D09-D0B7-99DEC7C6E871}"/>
                  </a:ext>
                </a:extLst>
              </p:cNvPr>
              <p:cNvSpPr txBox="1"/>
              <p:nvPr/>
            </p:nvSpPr>
            <p:spPr>
              <a:xfrm>
                <a:off x="373508" y="4160569"/>
                <a:ext cx="3532667" cy="42377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it-IT" sz="2000"/>
                  <a:t>First </a:t>
                </a:r>
                <a:r>
                  <a:rPr lang="it-IT" sz="2000" err="1"/>
                  <a:t>run</a:t>
                </a:r>
                <a:r>
                  <a:rPr lang="it-IT" sz="200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0,0</m:t>
                        </m:r>
                      </m:sub>
                    </m:sSub>
                    <m:r>
                      <a:rPr lang="it-I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</m:t>
                    </m:r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𝑜𝑝𝑡</m:t>
                        </m:r>
                      </m:sub>
                    </m:sSub>
                  </m:oMath>
                </a14:m>
                <a:endParaRPr lang="en-GB" sz="2000" i="1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C118C98-CF41-5D09-D0B7-99DEC7C6E8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508" y="4160569"/>
                <a:ext cx="3532667" cy="423770"/>
              </a:xfrm>
              <a:prstGeom prst="rect">
                <a:avLst/>
              </a:prstGeom>
              <a:blipFill>
                <a:blip r:embed="rId6"/>
                <a:stretch>
                  <a:fillRect l="-1724" t="-7246" b="-21739"/>
                </a:stretch>
              </a:blipFill>
              <a:ln w="12700"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202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4545EF58-E289-FFFE-F8F0-F9122D76BCD5}"/>
              </a:ext>
            </a:extLst>
          </p:cNvPr>
          <p:cNvSpPr txBox="1"/>
          <p:nvPr/>
        </p:nvSpPr>
        <p:spPr>
          <a:xfrm>
            <a:off x="497150" y="6179217"/>
            <a:ext cx="2281561" cy="56781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4" name="CasellaDiTesto 10">
            <a:extLst>
              <a:ext uri="{FF2B5EF4-FFF2-40B4-BE49-F238E27FC236}">
                <a16:creationId xmlns:a16="http://schemas.microsoft.com/office/drawing/2014/main" id="{81802C71-E123-EF52-88D2-C1843026F267}"/>
              </a:ext>
            </a:extLst>
          </p:cNvPr>
          <p:cNvSpPr txBox="1"/>
          <p:nvPr/>
        </p:nvSpPr>
        <p:spPr>
          <a:xfrm>
            <a:off x="9645" y="-1"/>
            <a:ext cx="12182355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9" name="Titolo 4">
            <a:extLst>
              <a:ext uri="{FF2B5EF4-FFF2-40B4-BE49-F238E27FC236}">
                <a16:creationId xmlns:a16="http://schemas.microsoft.com/office/drawing/2014/main" id="{703B1921-5D1F-454C-4A11-554801C67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49" y="216833"/>
            <a:ext cx="4275138" cy="830997"/>
          </a:xfrm>
        </p:spPr>
        <p:txBody>
          <a:bodyPr rtlCol="0">
            <a:normAutofit/>
          </a:bodyPr>
          <a:lstStyle/>
          <a:p>
            <a:r>
              <a:rPr lang="it-IT" b="1" kern="1200" err="1"/>
              <a:t>Results</a:t>
            </a:r>
            <a:endParaRPr lang="it-IT" b="1" kern="1200"/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50B60166-02F2-0324-DF33-7FD51FB71E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68" r="5368"/>
          <a:stretch/>
        </p:blipFill>
        <p:spPr>
          <a:xfrm>
            <a:off x="706115" y="1053819"/>
            <a:ext cx="10276105" cy="561213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758D43-3405-770C-FFAB-7F01050AB790}"/>
              </a:ext>
            </a:extLst>
          </p:cNvPr>
          <p:cNvSpPr txBox="1"/>
          <p:nvPr/>
        </p:nvSpPr>
        <p:spPr>
          <a:xfrm>
            <a:off x="5606248" y="6204285"/>
            <a:ext cx="97950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>
                <a:latin typeface="Palatino Linotype" panose="02040502050505030304" pitchFamily="18" charset="0"/>
              </a:rPr>
              <a:t>X [m]</a:t>
            </a:r>
            <a:endParaRPr lang="en-GB" sz="2400">
              <a:latin typeface="Palatino Linotype" panose="020405020505050303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3E05AA9-B48C-460C-86CF-2709B3C53214}"/>
              </a:ext>
            </a:extLst>
          </p:cNvPr>
          <p:cNvSpPr txBox="1"/>
          <p:nvPr/>
        </p:nvSpPr>
        <p:spPr>
          <a:xfrm rot="16200000">
            <a:off x="424715" y="3358732"/>
            <a:ext cx="102446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Palatino Linotype" panose="02040502050505030304" pitchFamily="18" charset="0"/>
              </a:rPr>
              <a:t>Y [m]</a:t>
            </a:r>
            <a:endParaRPr lang="en-GB" sz="24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26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4545EF58-E289-FFFE-F8F0-F9122D76BCD5}"/>
              </a:ext>
            </a:extLst>
          </p:cNvPr>
          <p:cNvSpPr txBox="1"/>
          <p:nvPr/>
        </p:nvSpPr>
        <p:spPr>
          <a:xfrm>
            <a:off x="497150" y="6179217"/>
            <a:ext cx="2281561" cy="56781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4" name="CasellaDiTesto 10">
            <a:extLst>
              <a:ext uri="{FF2B5EF4-FFF2-40B4-BE49-F238E27FC236}">
                <a16:creationId xmlns:a16="http://schemas.microsoft.com/office/drawing/2014/main" id="{81802C71-E123-EF52-88D2-C1843026F267}"/>
              </a:ext>
            </a:extLst>
          </p:cNvPr>
          <p:cNvSpPr txBox="1"/>
          <p:nvPr/>
        </p:nvSpPr>
        <p:spPr>
          <a:xfrm>
            <a:off x="9645" y="-1"/>
            <a:ext cx="12182355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9" name="Titolo 4">
            <a:extLst>
              <a:ext uri="{FF2B5EF4-FFF2-40B4-BE49-F238E27FC236}">
                <a16:creationId xmlns:a16="http://schemas.microsoft.com/office/drawing/2014/main" id="{703B1921-5D1F-454C-4A11-554801C67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49" y="216833"/>
            <a:ext cx="4275138" cy="830997"/>
          </a:xfrm>
        </p:spPr>
        <p:txBody>
          <a:bodyPr rtlCol="0">
            <a:normAutofit/>
          </a:bodyPr>
          <a:lstStyle/>
          <a:p>
            <a:r>
              <a:rPr lang="it-IT" b="1" kern="1200" err="1"/>
              <a:t>Results</a:t>
            </a:r>
            <a:endParaRPr lang="it-IT" b="1" kern="1200"/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8C62B13B-2306-40E2-B553-34C6F3BD46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0517" y="1184681"/>
            <a:ext cx="11115553" cy="5418832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B146F3CA-1024-FD5E-A319-137DDBA701F5}"/>
              </a:ext>
            </a:extLst>
          </p:cNvPr>
          <p:cNvSpPr txBox="1"/>
          <p:nvPr/>
        </p:nvSpPr>
        <p:spPr>
          <a:xfrm>
            <a:off x="5723138" y="6278699"/>
            <a:ext cx="11304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Palatino Linotype" panose="02040502050505030304" pitchFamily="18" charset="0"/>
              </a:rPr>
              <a:t>X [m]</a:t>
            </a:r>
            <a:endParaRPr lang="en-GB" sz="2400" dirty="0">
              <a:latin typeface="Palatino Linotype" panose="0204050205050503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8DEC4B5-C740-279D-18A6-DD421F50738E}"/>
              </a:ext>
            </a:extLst>
          </p:cNvPr>
          <p:cNvSpPr txBox="1"/>
          <p:nvPr/>
        </p:nvSpPr>
        <p:spPr>
          <a:xfrm rot="16200000">
            <a:off x="449945" y="3451117"/>
            <a:ext cx="102446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Palatino Linotype" panose="02040502050505030304" pitchFamily="18" charset="0"/>
              </a:rPr>
              <a:t>Y [m]</a:t>
            </a:r>
            <a:endParaRPr lang="en-GB" sz="24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439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luce, notte, luminoso&#10;&#10;Descrizione generata automaticamente">
            <a:extLst>
              <a:ext uri="{FF2B5EF4-FFF2-40B4-BE49-F238E27FC236}">
                <a16:creationId xmlns:a16="http://schemas.microsoft.com/office/drawing/2014/main" id="{7E2026C6-3E68-DAE1-432E-5992CF5AAD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0844"/>
            <a:ext cx="12192000" cy="6837156"/>
          </a:xfrm>
          <a:prstGeom prst="rect">
            <a:avLst/>
          </a:prstGeom>
        </p:spPr>
      </p:pic>
      <p:sp>
        <p:nvSpPr>
          <p:cNvPr id="7" name="Ovale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 eaLnBrk="1" latinLnBrk="0" hangingPunct="1"/>
            <a:r>
              <a:rPr lang="it-IT" sz="6000" b="1" kern="120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Thank </a:t>
            </a:r>
            <a:r>
              <a:rPr lang="it-IT" sz="6000" b="1" kern="1200" err="1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you</a:t>
            </a:r>
            <a:r>
              <a:rPr lang="it-IT" sz="6000" b="1" kern="120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 for </a:t>
            </a:r>
            <a:r>
              <a:rPr lang="it-IT" sz="6000" b="1" kern="1200" err="1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your</a:t>
            </a:r>
            <a:r>
              <a:rPr lang="it-IT" sz="6000" b="1" kern="120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 </a:t>
            </a:r>
            <a:r>
              <a:rPr lang="it-IT" sz="6000" b="1" kern="1200" err="1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rPr>
              <a:t>attention</a:t>
            </a:r>
            <a:endParaRPr lang="it-IT" sz="6000" b="1">
              <a:latin typeface="+mj-lt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it-IT"/>
              <a:t>Irina and Luca</a:t>
            </a:r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9603290_TF16411253_Win32" id="{DDE54870-2CE9-4EBD-B390-148B1DB4D946}" vid="{ED97BC0F-03A0-498D-B535-88250C6DA4D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geometrica</Template>
  <TotalTime>0</TotalTime>
  <Words>167</Words>
  <Application>Microsoft Office PowerPoint</Application>
  <PresentationFormat>Widescreen</PresentationFormat>
  <Paragraphs>47</Paragraphs>
  <Slides>9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Corbel</vt:lpstr>
      <vt:lpstr>Palatino Linotype</vt:lpstr>
      <vt:lpstr>Wingdings</vt:lpstr>
      <vt:lpstr>Tema di Office</vt:lpstr>
      <vt:lpstr>Estimation of a site where motion of a moving vehicle started using radar data</vt:lpstr>
      <vt:lpstr>Table of contests</vt:lpstr>
      <vt:lpstr>Problem Statement</vt:lpstr>
      <vt:lpstr>Presentazione standard di PowerPoint</vt:lpstr>
      <vt:lpstr>Presentazione standard di PowerPoint</vt:lpstr>
      <vt:lpstr>Presentazione standard di PowerPoint</vt:lpstr>
      <vt:lpstr>Results</vt:lpstr>
      <vt:lpstr>Results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Estimation of a site where motion of a moving vehicle started using radar data</dc:title>
  <dc:creator>Luca Breggion</dc:creator>
  <cp:lastModifiedBy>Luca Breggion</cp:lastModifiedBy>
  <cp:revision>1</cp:revision>
  <dcterms:created xsi:type="dcterms:W3CDTF">2022-10-21T08:49:29Z</dcterms:created>
  <dcterms:modified xsi:type="dcterms:W3CDTF">2022-10-21T15:13:11Z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